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notesMasterIdLst>
    <p:notesMasterId r:id="rId27"/>
  </p:notesMasterIdLst>
  <p:sldIdLst>
    <p:sldId id="256" r:id="rId2"/>
    <p:sldId id="283" r:id="rId3"/>
    <p:sldId id="282" r:id="rId4"/>
    <p:sldId id="259" r:id="rId5"/>
    <p:sldId id="260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7" r:id="rId14"/>
    <p:sldId id="272" r:id="rId15"/>
    <p:sldId id="273" r:id="rId16"/>
    <p:sldId id="274" r:id="rId17"/>
    <p:sldId id="275" r:id="rId18"/>
    <p:sldId id="276" r:id="rId19"/>
    <p:sldId id="281" r:id="rId20"/>
    <p:sldId id="286" r:id="rId21"/>
    <p:sldId id="279" r:id="rId22"/>
    <p:sldId id="288" r:id="rId23"/>
    <p:sldId id="280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6382" autoAdjust="0"/>
  </p:normalViewPr>
  <p:slideViewPr>
    <p:cSldViewPr snapToGrid="0">
      <p:cViewPr varScale="1">
        <p:scale>
          <a:sx n="39" d="100"/>
          <a:sy n="39" d="100"/>
        </p:scale>
        <p:origin x="17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33C4C9B-65C3-4058-B7D0-410639B491BB}" type="datetimeFigureOut">
              <a:rPr lang="he-IL" smtClean="0"/>
              <a:t>י"ב/אדר ב/תשפ"ב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FC73827-529C-4A8A-ABF8-5F857D51EA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339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8259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0294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621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139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5579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2584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884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299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5728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430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020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200" dirty="0">
              <a:solidFill>
                <a:schemeClr val="tx1"/>
              </a:solidFill>
              <a:latin typeface="Squada One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075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0837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9589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0337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207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6035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509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841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3257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3173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527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073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225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73827-529C-4A8A-ABF8-5F857D51EA31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136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629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0043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226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5809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733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89049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7573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78452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261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685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998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0393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881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29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2145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979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988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FDB2AA4-5ADE-44D1-9474-E3DDCD9FAEF5}" type="datetimeFigureOut">
              <a:rPr lang="en-IL" smtClean="0"/>
              <a:t>03/15/2022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27E51D-F66E-43AC-ACA5-161E0DB1AC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971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DDA49BE7-8D50-4BEC-9455-89AF21ABCDAE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13" y="173007"/>
            <a:ext cx="4084835" cy="1113434"/>
          </a:xfrm>
          <a:prstGeom prst="rect">
            <a:avLst/>
          </a:prstGeom>
          <a:ln>
            <a:solidFill>
              <a:srgbClr val="312740"/>
            </a:solidFill>
          </a:ln>
          <a:effectLst>
            <a:reflection stA="0" endPos="65000" dist="50800" dir="5400000" sy="-100000" algn="bl" rotWithShape="0"/>
          </a:effectLst>
        </p:spPr>
      </p:pic>
      <p:sp>
        <p:nvSpPr>
          <p:cNvPr id="5" name="תיבת טקסט 33">
            <a:extLst>
              <a:ext uri="{FF2B5EF4-FFF2-40B4-BE49-F238E27FC236}">
                <a16:creationId xmlns:a16="http://schemas.microsoft.com/office/drawing/2014/main" id="{D6A59C63-AE9E-441A-BE3E-A56AADB74037}"/>
              </a:ext>
            </a:extLst>
          </p:cNvPr>
          <p:cNvSpPr txBox="1"/>
          <p:nvPr/>
        </p:nvSpPr>
        <p:spPr>
          <a:xfrm>
            <a:off x="0" y="1049474"/>
            <a:ext cx="7969837" cy="32085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+mj-ea"/>
                <a:cs typeface="+mj-cs"/>
              </a:rPr>
              <a:t>Capstone Project Phase 1</a:t>
            </a:r>
            <a:r>
              <a:rPr lang="ar-SA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+mj-ea"/>
                <a:cs typeface="+mj-cs"/>
              </a:rPr>
              <a:t> 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+mj-ea"/>
                <a:cs typeface="+mj-cs"/>
              </a:rPr>
              <a:t>Enhancement of the K-mismatch search algorithm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+mj-ea"/>
                <a:cs typeface="+mj-cs"/>
              </a:rPr>
              <a:t>Via tree data-structures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                                                                                          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(Project n. :     22-1-R-15)</a:t>
            </a:r>
            <a:endParaRPr kumimoji="0" lang="en-US" b="1" i="0" u="none" strike="noStrike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4400" b="1" dirty="0">
              <a:solidFill>
                <a:srgbClr val="000000"/>
              </a:solidFill>
              <a:latin typeface="Agency FB" panose="020B0503020202020204" pitchFamily="34" charset="0"/>
              <a:ea typeface="+mj-ea"/>
              <a:cs typeface="+mj-cs"/>
            </a:endParaRPr>
          </a:p>
        </p:txBody>
      </p:sp>
      <p:sp>
        <p:nvSpPr>
          <p:cNvPr id="6" name="תיבת טקסט 34">
            <a:extLst>
              <a:ext uri="{FF2B5EF4-FFF2-40B4-BE49-F238E27FC236}">
                <a16:creationId xmlns:a16="http://schemas.microsoft.com/office/drawing/2014/main" id="{F370E543-BC2D-4B67-8C13-68EB2EF3F289}"/>
              </a:ext>
            </a:extLst>
          </p:cNvPr>
          <p:cNvSpPr txBox="1"/>
          <p:nvPr/>
        </p:nvSpPr>
        <p:spPr>
          <a:xfrm>
            <a:off x="183852" y="3868605"/>
            <a:ext cx="4747377" cy="1143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400" b="1" i="0" u="none" strike="noStrike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4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Sameer </a:t>
            </a:r>
            <a:r>
              <a:rPr kumimoji="0" lang="en-US" sz="2400" b="1" i="0" u="none" strike="noStrike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Kandeel</a:t>
            </a:r>
            <a:endParaRPr kumimoji="0" lang="en-US" sz="2400" b="1" i="0" u="none" strike="noStrike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400" b="1" i="0" u="none" strike="noStrike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Arkan Mohamad</a:t>
            </a:r>
            <a:endParaRPr kumimoji="0" lang="en-US" sz="2400" b="1" i="0" u="none" strike="noStrike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7" name="תיבת טקסט 38">
            <a:extLst>
              <a:ext uri="{FF2B5EF4-FFF2-40B4-BE49-F238E27FC236}">
                <a16:creationId xmlns:a16="http://schemas.microsoft.com/office/drawing/2014/main" id="{8C85F0C5-0891-4FD6-9F86-1B260828A3DC}"/>
              </a:ext>
            </a:extLst>
          </p:cNvPr>
          <p:cNvSpPr txBox="1"/>
          <p:nvPr/>
        </p:nvSpPr>
        <p:spPr>
          <a:xfrm>
            <a:off x="183852" y="5499335"/>
            <a:ext cx="6165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Supervisor: </a:t>
            </a:r>
          </a:p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Dr.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Zakharia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Frenkel</a:t>
            </a:r>
          </a:p>
        </p:txBody>
      </p:sp>
      <p:pic>
        <p:nvPicPr>
          <p:cNvPr id="9" name="תמונה 10">
            <a:extLst>
              <a:ext uri="{FF2B5EF4-FFF2-40B4-BE49-F238E27FC236}">
                <a16:creationId xmlns:a16="http://schemas.microsoft.com/office/drawing/2014/main" id="{B736390C-7018-4F0C-87FF-8E1D462A5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97" y="1613949"/>
            <a:ext cx="4509312" cy="450931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DB404DB-B651-4CA8-825F-23A3CA4C382B}"/>
              </a:ext>
            </a:extLst>
          </p:cNvPr>
          <p:cNvSpPr/>
          <p:nvPr/>
        </p:nvSpPr>
        <p:spPr>
          <a:xfrm>
            <a:off x="11782425" y="6330332"/>
            <a:ext cx="409575" cy="3943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38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00A259-D2C1-4B27-955A-4BB0276C3BC2}"/>
              </a:ext>
            </a:extLst>
          </p:cNvPr>
          <p:cNvSpPr/>
          <p:nvPr/>
        </p:nvSpPr>
        <p:spPr>
          <a:xfrm>
            <a:off x="1051559" y="577041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 !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05343F-361E-4CA3-A47E-8C6794106D77}"/>
              </a:ext>
            </a:extLst>
          </p:cNvPr>
          <p:cNvSpPr/>
          <p:nvPr/>
        </p:nvSpPr>
        <p:spPr>
          <a:xfrm>
            <a:off x="3260035" y="2251911"/>
            <a:ext cx="9027318" cy="380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Building a data-structure that can map all the words from all the configurations in the text.</a:t>
            </a:r>
          </a:p>
          <a:p>
            <a:pPr marL="457200" indent="-457200">
              <a:buFontTx/>
              <a:buChar char="-"/>
            </a:pPr>
            <a:endParaRPr 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- The data-structure consists of a dynamic-tree data structure and a dynamic-array.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2B9157-5D65-4BCB-9381-9777B5BC7829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picture containing toy, sitting, white&#10;&#10;Description automatically generated">
            <a:extLst>
              <a:ext uri="{FF2B5EF4-FFF2-40B4-BE49-F238E27FC236}">
                <a16:creationId xmlns:a16="http://schemas.microsoft.com/office/drawing/2014/main" id="{DCD32959-BCDD-44DA-B531-5EF54223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152" y="994565"/>
            <a:ext cx="3835465" cy="54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830FB-F666-4CA6-943E-3B72414BF975}"/>
              </a:ext>
            </a:extLst>
          </p:cNvPr>
          <p:cNvSpPr/>
          <p:nvPr/>
        </p:nvSpPr>
        <p:spPr>
          <a:xfrm>
            <a:off x="1051559" y="577041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 !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E656FC-00DF-4CC0-992B-438623804F47}"/>
              </a:ext>
            </a:extLst>
          </p:cNvPr>
          <p:cNvSpPr/>
          <p:nvPr/>
        </p:nvSpPr>
        <p:spPr>
          <a:xfrm>
            <a:off x="433429" y="914049"/>
            <a:ext cx="11325137" cy="380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Firstly we build a tree that contains all of the configurations (before mapping the words from the text).</a:t>
            </a:r>
          </a:p>
          <a:p>
            <a:pPr algn="ctr"/>
            <a:endParaRPr 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algn="ctr"/>
            <a:endParaRPr 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4231CD-0ECD-4C96-890D-CBB0240F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9" y="3149865"/>
            <a:ext cx="7255357" cy="313748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3BDCC69-DA70-4C87-A074-3D90D44613FE}"/>
              </a:ext>
            </a:extLst>
          </p:cNvPr>
          <p:cNvSpPr/>
          <p:nvPr/>
        </p:nvSpPr>
        <p:spPr>
          <a:xfrm>
            <a:off x="4521666" y="4186106"/>
            <a:ext cx="2206305" cy="61239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64E36B-3BD8-433E-90C5-4CADFB93E018}"/>
              </a:ext>
            </a:extLst>
          </p:cNvPr>
          <p:cNvSpPr/>
          <p:nvPr/>
        </p:nvSpPr>
        <p:spPr>
          <a:xfrm>
            <a:off x="7105475" y="3314349"/>
            <a:ext cx="4488110" cy="2572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:</a:t>
            </a:r>
          </a:p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example , each “x” is represented by one node , but actually , each “x” is a set of nodes , each node represents a letter from the used alphabet + “ – “.</a:t>
            </a:r>
            <a:endParaRPr lang="en-IL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76B10B-47A7-4B4E-AFA1-07314D1DC01A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75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587E1D-3025-4C64-B685-DB90DB4CE639}"/>
              </a:ext>
            </a:extLst>
          </p:cNvPr>
          <p:cNvSpPr/>
          <p:nvPr/>
        </p:nvSpPr>
        <p:spPr>
          <a:xfrm>
            <a:off x="1051559" y="577041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 !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B6E0F-D3EF-4700-BCDB-8C1B1C180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7" r="31944" b="16234"/>
          <a:stretch/>
        </p:blipFill>
        <p:spPr>
          <a:xfrm>
            <a:off x="3874906" y="2167590"/>
            <a:ext cx="4430948" cy="2261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E196B9-A6A2-4459-8834-79C3F02DDC68}"/>
              </a:ext>
            </a:extLst>
          </p:cNvPr>
          <p:cNvSpPr/>
          <p:nvPr/>
        </p:nvSpPr>
        <p:spPr>
          <a:xfrm>
            <a:off x="3193774" y="4286151"/>
            <a:ext cx="8474351" cy="2441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node (letter) of the tree has a pointer to a previous node , a key value , an index (pointer) to it`s position in the dynamic-array and an array of pointers (the size of the alphabet) to the next node.</a:t>
            </a:r>
            <a:endParaRPr lang="en-IL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E75B0D1-05E8-4D1F-8638-B78560F54408}"/>
              </a:ext>
            </a:extLst>
          </p:cNvPr>
          <p:cNvSpPr/>
          <p:nvPr/>
        </p:nvSpPr>
        <p:spPr>
          <a:xfrm>
            <a:off x="7762461" y="3024741"/>
            <a:ext cx="1543050" cy="4042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D2CA-454A-4DDE-BEDF-EAF8A0EE0110}"/>
              </a:ext>
            </a:extLst>
          </p:cNvPr>
          <p:cNvSpPr/>
          <p:nvPr/>
        </p:nvSpPr>
        <p:spPr>
          <a:xfrm>
            <a:off x="9305511" y="2489363"/>
            <a:ext cx="2362614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 zoom-in into an “x” , where the alphabet is { A , B }.</a:t>
            </a:r>
            <a:endParaRPr lang="en-IL" sz="20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032865-E42D-4B63-AE0A-F3F11E629B92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A picture containing sitting, table, holding, phone&#10;&#10;Description automatically generated">
            <a:extLst>
              <a:ext uri="{FF2B5EF4-FFF2-40B4-BE49-F238E27FC236}">
                <a16:creationId xmlns:a16="http://schemas.microsoft.com/office/drawing/2014/main" id="{006278EA-463C-46B9-BCD2-3338069F7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1791" y="1567863"/>
            <a:ext cx="4250622" cy="46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9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70FF59-4C32-4FE1-BAA4-00236D0639BC}"/>
              </a:ext>
            </a:extLst>
          </p:cNvPr>
          <p:cNvSpPr/>
          <p:nvPr/>
        </p:nvSpPr>
        <p:spPr>
          <a:xfrm>
            <a:off x="1051559" y="577041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 !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15020-A732-4004-944B-22059D8A72C3}"/>
              </a:ext>
            </a:extLst>
          </p:cNvPr>
          <p:cNvSpPr/>
          <p:nvPr/>
        </p:nvSpPr>
        <p:spPr>
          <a:xfrm>
            <a:off x="364316" y="2306692"/>
            <a:ext cx="8435127" cy="3995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- When mapping the words , the algorithm links the nodes as needed.</a:t>
            </a:r>
          </a:p>
          <a:p>
            <a:endParaRPr lang="en-US" sz="2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- NOTE : a group of nodes “X” where each alphabetical letter appears one time , is called a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NODE SET .</a:t>
            </a:r>
          </a:p>
          <a:p>
            <a:endParaRPr 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- 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We call the tree we have dynamic because at any given time , the algorithm may decide to add a new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NODE SET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.</a:t>
            </a:r>
          </a:p>
          <a:p>
            <a:endParaRPr lang="en-US" sz="2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BE3B0B-534C-47FD-950B-73BBC4411563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8951378-5EA5-4DC9-9B61-87854AAFB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27163" y="1391478"/>
            <a:ext cx="3200519" cy="56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1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F3A43-16A4-4C9D-9A73-28EA337FC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1" b="18719"/>
          <a:stretch/>
        </p:blipFill>
        <p:spPr>
          <a:xfrm>
            <a:off x="152398" y="1075045"/>
            <a:ext cx="6343651" cy="58102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6929BB-C8F2-4868-B319-0A646A8A769C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 !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97E77-E1C9-4C14-9476-2049E5E08B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5" t="85428" r="20735" b="-2227"/>
          <a:stretch/>
        </p:blipFill>
        <p:spPr>
          <a:xfrm>
            <a:off x="5312234" y="828674"/>
            <a:ext cx="8732341" cy="27051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7ED827-48AA-448D-B2E8-B594CBAE95D4}"/>
              </a:ext>
            </a:extLst>
          </p:cNvPr>
          <p:cNvSpPr/>
          <p:nvPr/>
        </p:nvSpPr>
        <p:spPr>
          <a:xfrm>
            <a:off x="6276975" y="2270350"/>
            <a:ext cx="4114800" cy="388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Example of mapping:</a:t>
            </a:r>
          </a:p>
          <a:p>
            <a:endParaRPr lang="en-US" b="1" u="sng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Text : “ABBA”</a:t>
            </a:r>
          </a:p>
          <a:p>
            <a:r>
              <a:rPr lang="en-US" dirty="0">
                <a:solidFill>
                  <a:schemeClr val="tx1"/>
                </a:solidFill>
              </a:rPr>
              <a:t>MCS : { XXX , XX-X }</a:t>
            </a:r>
          </a:p>
          <a:p>
            <a:r>
              <a:rPr lang="en-US" dirty="0">
                <a:solidFill>
                  <a:schemeClr val="tx1"/>
                </a:solidFill>
              </a:rPr>
              <a:t>Words to be mapped : </a:t>
            </a:r>
            <a:r>
              <a:rPr lang="en-US" sz="18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{ABB , AB-A , BBA}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D7C2F6-7FC5-4E5B-A0BC-4D8B9A40CBC7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06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B21AAD-AEAA-45C1-8FD5-F3EDAA3CEF54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 !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73DAA-686A-45D9-B84C-BDB5594DE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9"/>
          <a:stretch/>
        </p:blipFill>
        <p:spPr>
          <a:xfrm>
            <a:off x="152781" y="1047751"/>
            <a:ext cx="6152769" cy="5810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276D73-8B65-4E76-9C87-96F06523CE23}"/>
              </a:ext>
            </a:extLst>
          </p:cNvPr>
          <p:cNvSpPr/>
          <p:nvPr/>
        </p:nvSpPr>
        <p:spPr>
          <a:xfrm>
            <a:off x="6276975" y="2270350"/>
            <a:ext cx="4114800" cy="388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Example of a successful search:</a:t>
            </a:r>
          </a:p>
          <a:p>
            <a:endParaRPr lang="en-US" b="1" u="sng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Text : “ABBA”</a:t>
            </a:r>
          </a:p>
          <a:p>
            <a:r>
              <a:rPr lang="en-US" dirty="0">
                <a:solidFill>
                  <a:schemeClr val="tx1"/>
                </a:solidFill>
              </a:rPr>
              <a:t>MCS : { XXX , XX-X }</a:t>
            </a:r>
          </a:p>
          <a:p>
            <a:r>
              <a:rPr lang="en-US" dirty="0">
                <a:solidFill>
                  <a:schemeClr val="tx1"/>
                </a:solidFill>
              </a:rPr>
              <a:t>Words to be mapped : </a:t>
            </a:r>
            <a:r>
              <a:rPr lang="en-US" sz="18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{ABB , AB-A , BBA}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Search Word : BBA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Result : index = 2.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17D2A1-04AB-470F-8D51-60799AB9A17A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020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8321DB-1A0D-433D-BF3F-B22BB40EF821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 !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A26E3-36C7-4E3E-BEE8-50379F979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1" b="221"/>
          <a:stretch/>
        </p:blipFill>
        <p:spPr>
          <a:xfrm>
            <a:off x="109348" y="1056547"/>
            <a:ext cx="6415278" cy="5801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15FE21-6A06-4938-A0DF-9CDDD6D6D84E}"/>
              </a:ext>
            </a:extLst>
          </p:cNvPr>
          <p:cNvSpPr/>
          <p:nvPr/>
        </p:nvSpPr>
        <p:spPr>
          <a:xfrm>
            <a:off x="6524626" y="2270350"/>
            <a:ext cx="4114800" cy="388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Example of an unsuccessful search:</a:t>
            </a:r>
          </a:p>
          <a:p>
            <a:endParaRPr lang="en-US" b="1" u="sng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Text : “ABBA”</a:t>
            </a:r>
          </a:p>
          <a:p>
            <a:r>
              <a:rPr lang="en-US" dirty="0">
                <a:solidFill>
                  <a:schemeClr val="tx1"/>
                </a:solidFill>
              </a:rPr>
              <a:t>MCS : { XXX , XX-X }</a:t>
            </a:r>
          </a:p>
          <a:p>
            <a:r>
              <a:rPr lang="en-US" dirty="0">
                <a:solidFill>
                  <a:schemeClr val="tx1"/>
                </a:solidFill>
              </a:rPr>
              <a:t>Words to be mapped : </a:t>
            </a:r>
            <a:r>
              <a:rPr lang="en-US" sz="18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{ABB , AB-A , BBA}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Search Word : BBB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Result : index = null.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BFD9A4-40AE-4785-B38C-DF28A0427123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54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F62003-C4BC-4AB3-A519-591E78A9F0C0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 !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A761CB-3650-4D60-905D-43A4190B5BA1}"/>
              </a:ext>
            </a:extLst>
          </p:cNvPr>
          <p:cNvSpPr/>
          <p:nvPr/>
        </p:nvSpPr>
        <p:spPr>
          <a:xfrm>
            <a:off x="433430" y="981773"/>
            <a:ext cx="7690153" cy="5553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In unsuccessful search we can exclude all of the configurations that have the same prefix :</a:t>
            </a:r>
          </a:p>
          <a:p>
            <a:endParaRPr 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 - we save time</a:t>
            </a:r>
          </a:p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-withdraw from performing many unnecessary comparisons.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2705B-9771-4FE5-80D7-8AED8A1DE3F5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icture containing toy, sitting, yellow, light&#10;&#10;Description automatically generated">
            <a:extLst>
              <a:ext uri="{FF2B5EF4-FFF2-40B4-BE49-F238E27FC236}">
                <a16:creationId xmlns:a16="http://schemas.microsoft.com/office/drawing/2014/main" id="{E34D83CF-4D35-45FB-868C-02594539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823" y="981773"/>
            <a:ext cx="5455307" cy="54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B3285-2AB3-4F3D-91B7-28C9CC60BA57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Expectations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568049-5D08-46F4-9E94-8FA0535DAE66}"/>
              </a:ext>
            </a:extLst>
          </p:cNvPr>
          <p:cNvSpPr/>
          <p:nvPr/>
        </p:nvSpPr>
        <p:spPr>
          <a:xfrm>
            <a:off x="353917" y="1404257"/>
            <a:ext cx="9227392" cy="4141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-We think that this method provides a significant improvement over the basic algorithm of the k-mismatch problem.</a:t>
            </a:r>
          </a:p>
          <a:p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2800" dirty="0"/>
              <a:t>-We expect a dramatic improvement in the speed of search when long configurations are used for relatively short texts , as a result of that , we expect this method to be implemented with every application of the basic algorithm.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2A0002-82DB-4DC4-B3B3-F8772936E1CD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9B506-1D2B-4F6F-B482-675B2628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461" y="1640690"/>
            <a:ext cx="3286539" cy="480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8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808DD9-AF05-49FE-B2E7-3132FBECEDDD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Use-Case Diagram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4A96D-4563-4372-9DE7-65AD7DE8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830" y="1015521"/>
            <a:ext cx="6571487" cy="58424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18FF25A-2CB9-4047-A2EB-51D7A94E3729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151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2AD1-06CA-4765-A197-3532E1F2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22338"/>
            <a:ext cx="10364451" cy="1596177"/>
          </a:xfrm>
        </p:spPr>
        <p:txBody>
          <a:bodyPr/>
          <a:lstStyle/>
          <a:p>
            <a:r>
              <a:rPr lang="en-GB" b="1" dirty="0"/>
              <a:t>Introduction </a:t>
            </a:r>
            <a:endParaRPr lang="he-IL" b="1" dirty="0"/>
          </a:p>
        </p:txBody>
      </p:sp>
      <p:sp>
        <p:nvSpPr>
          <p:cNvPr id="6" name="Google Shape;220;p29">
            <a:extLst>
              <a:ext uri="{FF2B5EF4-FFF2-40B4-BE49-F238E27FC236}">
                <a16:creationId xmlns:a16="http://schemas.microsoft.com/office/drawing/2014/main" id="{F2F153BC-93A7-423E-A34C-B1752BD14CB3}"/>
              </a:ext>
            </a:extLst>
          </p:cNvPr>
          <p:cNvSpPr txBox="1">
            <a:spLocks/>
          </p:cNvSpPr>
          <p:nvPr/>
        </p:nvSpPr>
        <p:spPr>
          <a:xfrm>
            <a:off x="2845871" y="2111477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" sz="2400" dirty="0">
                <a:solidFill>
                  <a:schemeClr val="tx1"/>
                </a:solidFill>
                <a:latin typeface="Squada One" panose="020B0604020202020204" charset="0"/>
              </a:rPr>
              <a:t>01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54AF9B6-C596-41DF-B16C-C1ABD1C8171A}"/>
              </a:ext>
            </a:extLst>
          </p:cNvPr>
          <p:cNvSpPr txBox="1"/>
          <p:nvPr/>
        </p:nvSpPr>
        <p:spPr>
          <a:xfrm>
            <a:off x="4477254" y="2119780"/>
            <a:ext cx="688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dirty="0">
                <a:solidFill>
                  <a:schemeClr val="tx1"/>
                </a:solidFill>
                <a:latin typeface="Squada One" panose="020B0604020202020204" charset="0"/>
              </a:rPr>
              <a:t>The K-Mismatch problem deals with finding positions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Squada One" panose="020B0604020202020204" charset="0"/>
              </a:rPr>
              <a:t>in a given text, which may contain words similar to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Squada One" panose="020B0604020202020204" charset="0"/>
              </a:rPr>
              <a:t>a given search word.</a:t>
            </a:r>
          </a:p>
        </p:txBody>
      </p:sp>
      <p:sp>
        <p:nvSpPr>
          <p:cNvPr id="8" name="Google Shape;220;p29">
            <a:extLst>
              <a:ext uri="{FF2B5EF4-FFF2-40B4-BE49-F238E27FC236}">
                <a16:creationId xmlns:a16="http://schemas.microsoft.com/office/drawing/2014/main" id="{3A4AD669-2822-4EBE-A998-E0723E6BC069}"/>
              </a:ext>
            </a:extLst>
          </p:cNvPr>
          <p:cNvSpPr txBox="1">
            <a:spLocks/>
          </p:cNvSpPr>
          <p:nvPr/>
        </p:nvSpPr>
        <p:spPr>
          <a:xfrm>
            <a:off x="2816668" y="3921562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" sz="2400" dirty="0">
                <a:solidFill>
                  <a:schemeClr val="tx1"/>
                </a:solidFill>
                <a:latin typeface="Squada One" panose="020B0604020202020204" charset="0"/>
              </a:rPr>
              <a:t>02</a:t>
            </a:r>
            <a:endParaRPr lang="es" dirty="0">
              <a:solidFill>
                <a:schemeClr val="tx1"/>
              </a:solidFill>
              <a:latin typeface="Squada One" panose="020B0604020202020204" charset="0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D9255EF1-DD0D-4C9E-A34C-EC25B389AD1A}"/>
              </a:ext>
            </a:extLst>
          </p:cNvPr>
          <p:cNvSpPr txBox="1"/>
          <p:nvPr/>
        </p:nvSpPr>
        <p:spPr>
          <a:xfrm>
            <a:off x="4477254" y="3946793"/>
            <a:ext cx="5211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Squada One" panose="020B0604020202020204" charset="0"/>
              </a:rPr>
              <a:t>Similarity measure will be defined using </a:t>
            </a:r>
            <a:br>
              <a:rPr lang="en-US" sz="2400" dirty="0">
                <a:solidFill>
                  <a:schemeClr val="tx1"/>
                </a:solidFill>
                <a:latin typeface="Squada One" panose="020B0604020202020204" charset="0"/>
              </a:rPr>
            </a:br>
            <a:r>
              <a:rPr lang="en-US" sz="2400" dirty="0">
                <a:solidFill>
                  <a:schemeClr val="tx1"/>
                </a:solidFill>
                <a:latin typeface="Squada One" panose="020B0604020202020204" charset="0"/>
              </a:rPr>
              <a:t>the Hamming Distance.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E1A440-BC33-4312-B743-F089C371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94" y="1918515"/>
            <a:ext cx="2485497" cy="377735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D91559-C954-45C4-945B-3EF8A89E1DFD}"/>
              </a:ext>
            </a:extLst>
          </p:cNvPr>
          <p:cNvCxnSpPr>
            <a:cxnSpLocks/>
          </p:cNvCxnSpPr>
          <p:nvPr/>
        </p:nvCxnSpPr>
        <p:spPr>
          <a:xfrm>
            <a:off x="4252511" y="2016087"/>
            <a:ext cx="0" cy="327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506585-8478-4957-8112-08E49254D41E}"/>
              </a:ext>
            </a:extLst>
          </p:cNvPr>
          <p:cNvSpPr/>
          <p:nvPr/>
        </p:nvSpPr>
        <p:spPr>
          <a:xfrm>
            <a:off x="11782425" y="6330332"/>
            <a:ext cx="409575" cy="3943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504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E0FB3-E67F-41CA-8945-A07474656535}"/>
              </a:ext>
            </a:extLst>
          </p:cNvPr>
          <p:cNvSpPr txBox="1"/>
          <p:nvPr/>
        </p:nvSpPr>
        <p:spPr>
          <a:xfrm>
            <a:off x="1275522" y="1142647"/>
            <a:ext cx="6155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Screens (Controllers and Boundaries):</a:t>
            </a:r>
            <a:endParaRPr lang="en-IL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660E2-FD97-408B-ACB2-C6B8B1B8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79" y="1622310"/>
            <a:ext cx="8683804" cy="51345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9D5C22-CBA8-4024-A407-0AF20613F3F5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477643-2D5F-406B-9A66-D60AF10AC0A9}"/>
              </a:ext>
            </a:extLst>
          </p:cNvPr>
          <p:cNvSpPr/>
          <p:nvPr/>
        </p:nvSpPr>
        <p:spPr>
          <a:xfrm>
            <a:off x="11658602" y="6188529"/>
            <a:ext cx="615043" cy="53612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042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06D4A2-D38E-4A00-ADCC-5FB64EF5D631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1D6CAD-EDAE-4F87-A767-2DEF3305F51A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BAB34-F62F-4E9C-B05A-E74AF3BD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42" y="1752931"/>
            <a:ext cx="10698513" cy="4971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0984C4-24E9-4E7E-B299-78126DDA3C40}"/>
              </a:ext>
            </a:extLst>
          </p:cNvPr>
          <p:cNvSpPr txBox="1"/>
          <p:nvPr/>
        </p:nvSpPr>
        <p:spPr>
          <a:xfrm>
            <a:off x="-579782" y="1173424"/>
            <a:ext cx="6155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Data-</a:t>
            </a:r>
            <a:r>
              <a:rPr lang="en-GB" sz="2800" b="1" dirty="0" err="1"/>
              <a:t>Structue</a:t>
            </a:r>
            <a:r>
              <a:rPr lang="en-GB" sz="2800" b="1" dirty="0"/>
              <a:t> Tree :</a:t>
            </a:r>
            <a:endParaRPr lang="en-IL" sz="2800" b="1" dirty="0"/>
          </a:p>
        </p:txBody>
      </p:sp>
    </p:spTree>
    <p:extLst>
      <p:ext uri="{BB962C8B-B14F-4D97-AF65-F5344CB8AC3E}">
        <p14:creationId xmlns:p14="http://schemas.microsoft.com/office/powerpoint/2010/main" val="349519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06D4A2-D38E-4A00-ADCC-5FB64EF5D631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1D6CAD-EDAE-4F87-A767-2DEF3305F51A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84C4-24E9-4E7E-B299-78126DDA3C40}"/>
              </a:ext>
            </a:extLst>
          </p:cNvPr>
          <p:cNvSpPr txBox="1"/>
          <p:nvPr/>
        </p:nvSpPr>
        <p:spPr>
          <a:xfrm>
            <a:off x="506896" y="1142647"/>
            <a:ext cx="6155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Main, Results and evaluations:</a:t>
            </a:r>
            <a:endParaRPr lang="en-IL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8BAA8-8988-4683-ACA6-E73DE0B9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28" y="1665867"/>
            <a:ext cx="11281297" cy="51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14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86D968-1222-448D-B746-E48ED3308CC6}"/>
              </a:ext>
            </a:extLst>
          </p:cNvPr>
          <p:cNvSpPr/>
          <p:nvPr/>
        </p:nvSpPr>
        <p:spPr>
          <a:xfrm>
            <a:off x="1051560" y="0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CD6FC-D2A7-4C1E-9E79-9522A09B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27" y="1034151"/>
            <a:ext cx="3934723" cy="304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74BA7-C17A-4F49-ABE2-6A217309E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7" y="4640663"/>
            <a:ext cx="3934723" cy="1349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C361F-284D-44DF-84F0-7308884AE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442" y="2058525"/>
            <a:ext cx="3913456" cy="304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A8C97-EBF1-43AC-B7AD-8AE5EB6D2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690" y="1034151"/>
            <a:ext cx="3602198" cy="236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E1C2D-F6E4-462A-BC2F-70FA56CAE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226" y="3620897"/>
            <a:ext cx="3610662" cy="236896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C5AEEBE-6772-44DB-B61B-D1773E9596E5}"/>
              </a:ext>
            </a:extLst>
          </p:cNvPr>
          <p:cNvSpPr/>
          <p:nvPr/>
        </p:nvSpPr>
        <p:spPr>
          <a:xfrm>
            <a:off x="1828800" y="4076251"/>
            <a:ext cx="411061" cy="5644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A0046D1-4E00-49A9-8185-375488BC5CE0}"/>
              </a:ext>
            </a:extLst>
          </p:cNvPr>
          <p:cNvSpPr/>
          <p:nvPr/>
        </p:nvSpPr>
        <p:spPr>
          <a:xfrm rot="10800000">
            <a:off x="6095999" y="5100625"/>
            <a:ext cx="411061" cy="5644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7BE9C-D0A3-46EA-AB34-3D2C7A93D401}"/>
              </a:ext>
            </a:extLst>
          </p:cNvPr>
          <p:cNvSpPr/>
          <p:nvPr/>
        </p:nvSpPr>
        <p:spPr>
          <a:xfrm>
            <a:off x="4152550" y="5565913"/>
            <a:ext cx="2256639" cy="208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740BC31-C131-456B-BB22-C6C32975CCB6}"/>
              </a:ext>
            </a:extLst>
          </p:cNvPr>
          <p:cNvCxnSpPr>
            <a:cxnSpLocks/>
          </p:cNvCxnSpPr>
          <p:nvPr/>
        </p:nvCxnSpPr>
        <p:spPr>
          <a:xfrm>
            <a:off x="6673388" y="5100625"/>
            <a:ext cx="1849302" cy="654268"/>
          </a:xfrm>
          <a:prstGeom prst="bentConnector3">
            <a:avLst>
              <a:gd name="adj1" fmla="val 158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449813C-1E80-4862-8918-7DBD2F5DC0B8}"/>
              </a:ext>
            </a:extLst>
          </p:cNvPr>
          <p:cNvCxnSpPr>
            <a:cxnSpLocks/>
          </p:cNvCxnSpPr>
          <p:nvPr/>
        </p:nvCxnSpPr>
        <p:spPr>
          <a:xfrm flipV="1">
            <a:off x="6673388" y="1404257"/>
            <a:ext cx="1849302" cy="672293"/>
          </a:xfrm>
          <a:prstGeom prst="bentConnector3">
            <a:avLst>
              <a:gd name="adj1" fmla="val -4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B3F8D98-C408-4D90-98AF-094002F5CA0C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771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E607C4-A0A1-44FA-981D-EA3B81396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D97526-B9D9-4257-B6A9-9D798897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5914E9-8655-4A09-987D-EFCCE020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50341"/>
              </p:ext>
            </p:extLst>
          </p:nvPr>
        </p:nvGraphicFramePr>
        <p:xfrm>
          <a:off x="2264585" y="1696279"/>
          <a:ext cx="7131205" cy="4274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8470">
                  <a:extLst>
                    <a:ext uri="{9D8B030D-6E8A-4147-A177-3AD203B41FA5}">
                      <a16:colId xmlns:a16="http://schemas.microsoft.com/office/drawing/2014/main" val="4119407689"/>
                    </a:ext>
                  </a:extLst>
                </a:gridCol>
                <a:gridCol w="2188689">
                  <a:extLst>
                    <a:ext uri="{9D8B030D-6E8A-4147-A177-3AD203B41FA5}">
                      <a16:colId xmlns:a16="http://schemas.microsoft.com/office/drawing/2014/main" val="393464948"/>
                    </a:ext>
                  </a:extLst>
                </a:gridCol>
                <a:gridCol w="2204046">
                  <a:extLst>
                    <a:ext uri="{9D8B030D-6E8A-4147-A177-3AD203B41FA5}">
                      <a16:colId xmlns:a16="http://schemas.microsoft.com/office/drawing/2014/main" val="3501972327"/>
                    </a:ext>
                  </a:extLst>
                </a:gridCol>
              </a:tblGrid>
              <a:tr h="71561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100" dirty="0">
                          <a:effectLst/>
                        </a:rPr>
                        <a:t>Test name</a:t>
                      </a:r>
                      <a:endParaRPr lang="en-US" sz="2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100">
                          <a:effectLst/>
                        </a:rPr>
                        <a:t>Description</a:t>
                      </a:r>
                      <a:endParaRPr lang="en-US" sz="2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100">
                          <a:effectLst/>
                        </a:rPr>
                        <a:t>Expected results</a:t>
                      </a:r>
                      <a:endParaRPr lang="en-US" sz="2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extLst>
                  <a:ext uri="{0D108BD9-81ED-4DB2-BD59-A6C34878D82A}">
                    <a16:rowId xmlns:a16="http://schemas.microsoft.com/office/drawing/2014/main" val="2229620806"/>
                  </a:ext>
                </a:extLst>
              </a:tr>
              <a:tr h="1139687">
                <a:tc>
                  <a:txBody>
                    <a:bodyPr/>
                    <a:lstStyle/>
                    <a:p>
                      <a:pPr algn="l" rtl="1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100" dirty="0">
                          <a:effectLst/>
                        </a:rPr>
                        <a:t>Successful Search</a:t>
                      </a:r>
                      <a:endParaRPr lang="en-US" sz="2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GB" sz="2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 Search a word found in the text</a:t>
                      </a:r>
                      <a:endParaRPr lang="en-US" sz="2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471170" algn="ctr"/>
                        </a:tabLst>
                      </a:pPr>
                      <a:r>
                        <a:rPr lang="en-GB" sz="2100" dirty="0">
                          <a:effectLst/>
                        </a:rPr>
                        <a:t>Show message “word found in index </a:t>
                      </a:r>
                      <a:r>
                        <a:rPr lang="en-GB" sz="2100" dirty="0" err="1">
                          <a:effectLst/>
                        </a:rPr>
                        <a:t>i</a:t>
                      </a:r>
                      <a:r>
                        <a:rPr lang="en-GB" sz="2100" dirty="0">
                          <a:effectLst/>
                        </a:rPr>
                        <a:t>”</a:t>
                      </a:r>
                      <a:endParaRPr lang="en-US" sz="2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extLst>
                  <a:ext uri="{0D108BD9-81ED-4DB2-BD59-A6C34878D82A}">
                    <a16:rowId xmlns:a16="http://schemas.microsoft.com/office/drawing/2014/main" val="717771635"/>
                  </a:ext>
                </a:extLst>
              </a:tr>
              <a:tr h="973526">
                <a:tc>
                  <a:txBody>
                    <a:bodyPr/>
                    <a:lstStyle/>
                    <a:p>
                      <a:pPr algn="l" rtl="1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100" dirty="0">
                          <a:effectLst/>
                        </a:rPr>
                        <a:t>Unsuccessful Search</a:t>
                      </a:r>
                      <a:endParaRPr lang="en-US" sz="2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GB" sz="2100" dirty="0">
                          <a:effectLst/>
                        </a:rPr>
                        <a:t>User Search a word not found in the text</a:t>
                      </a:r>
                    </a:p>
                  </a:txBody>
                  <a:tcPr marL="133670" marR="13367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471170" algn="ctr"/>
                        </a:tabLst>
                      </a:pPr>
                      <a:r>
                        <a:rPr lang="en-GB" sz="2100" dirty="0">
                          <a:effectLst/>
                        </a:rPr>
                        <a:t>Show message “word NOT found!”</a:t>
                      </a:r>
                      <a:endParaRPr lang="en-US" sz="2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extLst>
                  <a:ext uri="{0D108BD9-81ED-4DB2-BD59-A6C34878D82A}">
                    <a16:rowId xmlns:a16="http://schemas.microsoft.com/office/drawing/2014/main" val="2085918705"/>
                  </a:ext>
                </a:extLst>
              </a:tr>
              <a:tr h="1183001">
                <a:tc>
                  <a:txBody>
                    <a:bodyPr/>
                    <a:lstStyle/>
                    <a:p>
                      <a:pPr algn="l" rtl="1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GB" sz="2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Evaluate search speed</a:t>
                      </a:r>
                      <a:endParaRPr lang="en-US" sz="2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3670" marR="13367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GB" sz="2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pare search speeds </a:t>
                      </a:r>
                      <a:r>
                        <a:rPr lang="en-GB" sz="2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between basic algorithm and our algorithm</a:t>
                      </a:r>
                      <a:endParaRPr lang="en-US" sz="2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GB" sz="2100" dirty="0">
                          <a:effectLst/>
                        </a:rPr>
                        <a:t>Our algorithm is faster by more than 1000 times</a:t>
                      </a:r>
                      <a:endParaRPr lang="en-US" sz="2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670" marR="133670" marT="0" marB="0"/>
                </a:tc>
                <a:extLst>
                  <a:ext uri="{0D108BD9-81ED-4DB2-BD59-A6C34878D82A}">
                    <a16:rowId xmlns:a16="http://schemas.microsoft.com/office/drawing/2014/main" val="42157078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459B19-61E3-45E0-9137-9F30B0D1FCEB}"/>
              </a:ext>
            </a:extLst>
          </p:cNvPr>
          <p:cNvSpPr txBox="1"/>
          <p:nvPr/>
        </p:nvSpPr>
        <p:spPr>
          <a:xfrm>
            <a:off x="2120347" y="301253"/>
            <a:ext cx="71312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Tests</a:t>
            </a:r>
            <a:endParaRPr lang="en-IL" sz="6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D47AC5-5303-465B-A1ED-99F9B3DE6B8E}"/>
              </a:ext>
            </a:extLst>
          </p:cNvPr>
          <p:cNvSpPr/>
          <p:nvPr/>
        </p:nvSpPr>
        <p:spPr>
          <a:xfrm>
            <a:off x="11691256" y="6237514"/>
            <a:ext cx="669470" cy="4708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1158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6B71B-5183-4DF2-95A1-54587F7DB848}"/>
              </a:ext>
            </a:extLst>
          </p:cNvPr>
          <p:cNvSpPr txBox="1">
            <a:spLocks/>
          </p:cNvSpPr>
          <p:nvPr/>
        </p:nvSpPr>
        <p:spPr>
          <a:xfrm>
            <a:off x="2767664" y="2261838"/>
            <a:ext cx="9303026" cy="233432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/>
              <a:t>Thank You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5A79-A0CF-4DD7-B9E5-8F2FB0DB4AF5}"/>
              </a:ext>
            </a:extLst>
          </p:cNvPr>
          <p:cNvSpPr txBox="1"/>
          <p:nvPr/>
        </p:nvSpPr>
        <p:spPr>
          <a:xfrm>
            <a:off x="4371177" y="378567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For Listening ;)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49F2FAB-B42C-43DE-BC94-88A8B199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" y="730748"/>
            <a:ext cx="3140765" cy="53965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0539BDE-D392-4793-9025-B34B88FB89FA}"/>
              </a:ext>
            </a:extLst>
          </p:cNvPr>
          <p:cNvSpPr/>
          <p:nvPr/>
        </p:nvSpPr>
        <p:spPr>
          <a:xfrm>
            <a:off x="11593289" y="6110922"/>
            <a:ext cx="713015" cy="5973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27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Single Corner Rectangle 17">
            <a:extLst>
              <a:ext uri="{FF2B5EF4-FFF2-40B4-BE49-F238E27FC236}">
                <a16:creationId xmlns:a16="http://schemas.microsoft.com/office/drawing/2014/main" id="{64872189-9086-2049-A5B4-8E2E0B9ACE44}"/>
              </a:ext>
            </a:extLst>
          </p:cNvPr>
          <p:cNvSpPr/>
          <p:nvPr/>
        </p:nvSpPr>
        <p:spPr>
          <a:xfrm>
            <a:off x="1598510" y="2070953"/>
            <a:ext cx="3976025" cy="4490377"/>
          </a:xfrm>
          <a:prstGeom prst="snip1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 descr="A picture containing person&#10;&#10;Description automatically generated">
            <a:extLst>
              <a:ext uri="{FF2B5EF4-FFF2-40B4-BE49-F238E27FC236}">
                <a16:creationId xmlns:a16="http://schemas.microsoft.com/office/drawing/2014/main" id="{52400457-7628-41E5-A288-C325E7BAE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0" r="6904" b="19850"/>
          <a:stretch/>
        </p:blipFill>
        <p:spPr>
          <a:xfrm>
            <a:off x="5660" y="947451"/>
            <a:ext cx="2935843" cy="2346592"/>
          </a:xfrm>
          <a:prstGeom prst="rect">
            <a:avLst/>
          </a:prstGeom>
        </p:spPr>
      </p:pic>
      <p:sp>
        <p:nvSpPr>
          <p:cNvPr id="6" name="Google Shape;265;p34">
            <a:extLst>
              <a:ext uri="{FF2B5EF4-FFF2-40B4-BE49-F238E27FC236}">
                <a16:creationId xmlns:a16="http://schemas.microsoft.com/office/drawing/2014/main" id="{2A740B1E-0873-B84A-A244-CDC7534C99E3}"/>
              </a:ext>
            </a:extLst>
          </p:cNvPr>
          <p:cNvSpPr txBox="1">
            <a:spLocks/>
          </p:cNvSpPr>
          <p:nvPr/>
        </p:nvSpPr>
        <p:spPr>
          <a:xfrm>
            <a:off x="1774779" y="2730312"/>
            <a:ext cx="3623485" cy="78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Tw Cen MT (Headings)"/>
              </a:rPr>
              <a:t>What is Hamming Distance ?</a:t>
            </a:r>
            <a:endParaRPr lang="en-IL" sz="3200" b="1" dirty="0">
              <a:latin typeface="Tw Cen MT (Headings)"/>
            </a:endParaRPr>
          </a:p>
        </p:txBody>
      </p:sp>
      <p:sp>
        <p:nvSpPr>
          <p:cNvPr id="7" name="Google Shape;267;p34">
            <a:extLst>
              <a:ext uri="{FF2B5EF4-FFF2-40B4-BE49-F238E27FC236}">
                <a16:creationId xmlns:a16="http://schemas.microsoft.com/office/drawing/2014/main" id="{E72571AC-EBBB-3B45-8983-96BF89D4017B}"/>
              </a:ext>
            </a:extLst>
          </p:cNvPr>
          <p:cNvSpPr txBox="1">
            <a:spLocks/>
          </p:cNvSpPr>
          <p:nvPr/>
        </p:nvSpPr>
        <p:spPr>
          <a:xfrm>
            <a:off x="6486005" y="4147595"/>
            <a:ext cx="2889350" cy="166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Tw Cen MT (Body)"/>
              </a:rPr>
              <a:t>finding any word in the text that differs with up to K litters from the targeted word.</a:t>
            </a:r>
            <a:endParaRPr lang="en-US" sz="2400" dirty="0">
              <a:solidFill>
                <a:schemeClr val="tx1"/>
              </a:solidFill>
              <a:latin typeface="Tw Cen MT (Body)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9" name="Snip Single Corner Rectangle 19">
            <a:extLst>
              <a:ext uri="{FF2B5EF4-FFF2-40B4-BE49-F238E27FC236}">
                <a16:creationId xmlns:a16="http://schemas.microsoft.com/office/drawing/2014/main" id="{8B593096-1038-D04E-BD95-B76138E0E817}"/>
              </a:ext>
            </a:extLst>
          </p:cNvPr>
          <p:cNvSpPr/>
          <p:nvPr/>
        </p:nvSpPr>
        <p:spPr>
          <a:xfrm>
            <a:off x="6096001" y="2070954"/>
            <a:ext cx="4008184" cy="4490376"/>
          </a:xfrm>
          <a:prstGeom prst="snip1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E0CB4-F087-4996-B095-666B8A3E867F}"/>
              </a:ext>
            </a:extLst>
          </p:cNvPr>
          <p:cNvSpPr txBox="1"/>
          <p:nvPr/>
        </p:nvSpPr>
        <p:spPr>
          <a:xfrm>
            <a:off x="2087816" y="4147595"/>
            <a:ext cx="26553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Example :</a:t>
            </a:r>
          </a:p>
          <a:p>
            <a:r>
              <a:rPr lang="en-US" sz="2400" dirty="0"/>
              <a:t>T=SA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EER</a:t>
            </a:r>
          </a:p>
          <a:p>
            <a:r>
              <a:rPr lang="en-US" sz="2400" dirty="0"/>
              <a:t>P=SA</a:t>
            </a: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EER</a:t>
            </a:r>
          </a:p>
          <a:p>
            <a:r>
              <a:rPr lang="en-US" sz="2400" dirty="0"/>
              <a:t>HAM(T,P) = 1.</a:t>
            </a:r>
          </a:p>
          <a:p>
            <a:endParaRPr lang="he-IL" sz="2400" dirty="0"/>
          </a:p>
        </p:txBody>
      </p:sp>
      <p:sp>
        <p:nvSpPr>
          <p:cNvPr id="15" name="Google Shape;265;p34">
            <a:extLst>
              <a:ext uri="{FF2B5EF4-FFF2-40B4-BE49-F238E27FC236}">
                <a16:creationId xmlns:a16="http://schemas.microsoft.com/office/drawing/2014/main" id="{8AC0F4CB-9FE2-4BDC-B206-FBA842C5A471}"/>
              </a:ext>
            </a:extLst>
          </p:cNvPr>
          <p:cNvSpPr txBox="1">
            <a:spLocks/>
          </p:cNvSpPr>
          <p:nvPr/>
        </p:nvSpPr>
        <p:spPr>
          <a:xfrm>
            <a:off x="6096000" y="2730312"/>
            <a:ext cx="3815835" cy="78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Tw Cen MT (Headings)"/>
              </a:rPr>
              <a:t>What is k-mismatch search problem? </a:t>
            </a:r>
            <a:endParaRPr lang="en-IL" sz="3200" b="1" dirty="0">
              <a:latin typeface="Tw Cen MT (Headings)"/>
            </a:endParaRPr>
          </a:p>
        </p:txBody>
      </p:sp>
      <p:pic>
        <p:nvPicPr>
          <p:cNvPr id="16" name="Picture 15" descr="A picture containing yellow, sitting, holding&#10;&#10;Description automatically generated">
            <a:extLst>
              <a:ext uri="{FF2B5EF4-FFF2-40B4-BE49-F238E27FC236}">
                <a16:creationId xmlns:a16="http://schemas.microsoft.com/office/drawing/2014/main" id="{005A72C9-1051-44C8-8C5F-ED7336850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5681" y="641521"/>
            <a:ext cx="2621123" cy="327640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C58B420-579D-45B9-A01E-127EBBB60E2F}"/>
              </a:ext>
            </a:extLst>
          </p:cNvPr>
          <p:cNvSpPr/>
          <p:nvPr/>
        </p:nvSpPr>
        <p:spPr>
          <a:xfrm>
            <a:off x="11782425" y="6330332"/>
            <a:ext cx="409575" cy="3943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558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06E260-EEDC-41C4-A753-8E1FB708E486}"/>
              </a:ext>
            </a:extLst>
          </p:cNvPr>
          <p:cNvSpPr/>
          <p:nvPr/>
        </p:nvSpPr>
        <p:spPr>
          <a:xfrm>
            <a:off x="950014" y="1984892"/>
            <a:ext cx="10060562" cy="4636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200" u="sng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200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200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200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Input:                                                                                           Output:</a:t>
            </a:r>
            <a:endParaRPr lang="en-IL" sz="22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 = ABBAAC.                                                                                Matching Positions</a:t>
            </a:r>
            <a:endParaRPr lang="en-IL" sz="22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 = ABCAABCAC. </a:t>
            </a:r>
            <a:r>
              <a:rPr lang="en-US" sz="2200" dirty="0">
                <a:solidFill>
                  <a:srgbClr val="000000"/>
                </a:solidFill>
                <a:latin typeface="Tw Cen MT" panose="020B0602020104020603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Calibri" panose="020F0502020204030204" pitchFamily="34" charset="0"/>
                <a:cs typeface="Times New Roman" panose="02020603050405020304" pitchFamily="18" charset="0"/>
              </a:rPr>
              <a:t>T[0] , T[3].</a:t>
            </a:r>
            <a:endParaRPr lang="en-IL" sz="22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 = 2.</a:t>
            </a:r>
            <a:endParaRPr lang="en-IL" sz="22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B1C6-BCDE-423F-ADF1-6FFF1B922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" b="19862"/>
          <a:stretch/>
        </p:blipFill>
        <p:spPr>
          <a:xfrm>
            <a:off x="3789634" y="3536598"/>
            <a:ext cx="4028100" cy="29260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9B0C76C-9683-42BB-BE5B-9D09FF9A2AB2}"/>
              </a:ext>
            </a:extLst>
          </p:cNvPr>
          <p:cNvSpPr/>
          <p:nvPr/>
        </p:nvSpPr>
        <p:spPr>
          <a:xfrm>
            <a:off x="3011222" y="4771018"/>
            <a:ext cx="658666" cy="4572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4C433F-E0FA-4125-9FE7-EA10E52335AA}"/>
              </a:ext>
            </a:extLst>
          </p:cNvPr>
          <p:cNvSpPr/>
          <p:nvPr/>
        </p:nvSpPr>
        <p:spPr>
          <a:xfrm>
            <a:off x="11782425" y="6330332"/>
            <a:ext cx="409575" cy="3943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 descr="A picture containing indoor, person, green, toothbrush&#10;&#10;Description automatically generated">
            <a:extLst>
              <a:ext uri="{FF2B5EF4-FFF2-40B4-BE49-F238E27FC236}">
                <a16:creationId xmlns:a16="http://schemas.microsoft.com/office/drawing/2014/main" id="{3FC31A02-04EE-464E-8241-71D014675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947" y="1219272"/>
            <a:ext cx="1603231" cy="2137641"/>
          </a:xfrm>
          <a:prstGeom prst="rect">
            <a:avLst/>
          </a:prstGeom>
        </p:spPr>
      </p:pic>
      <p:sp>
        <p:nvSpPr>
          <p:cNvPr id="16" name="Google Shape;1549;p55">
            <a:extLst>
              <a:ext uri="{FF2B5EF4-FFF2-40B4-BE49-F238E27FC236}">
                <a16:creationId xmlns:a16="http://schemas.microsoft.com/office/drawing/2014/main" id="{C14DEADA-14CF-4C99-B2F5-1FCEB29501F0}"/>
              </a:ext>
            </a:extLst>
          </p:cNvPr>
          <p:cNvSpPr/>
          <p:nvPr/>
        </p:nvSpPr>
        <p:spPr>
          <a:xfrm rot="5400000">
            <a:off x="8847168" y="1799867"/>
            <a:ext cx="1229489" cy="1363879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0BD3319A-CD58-4EB2-9A3F-A4296EED5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886" y="1785301"/>
            <a:ext cx="1357284" cy="1357284"/>
          </a:xfrm>
          <a:prstGeom prst="rect">
            <a:avLst/>
          </a:prstGeom>
        </p:spPr>
      </p:pic>
      <p:sp>
        <p:nvSpPr>
          <p:cNvPr id="19" name="Google Shape;1549;p55">
            <a:extLst>
              <a:ext uri="{FF2B5EF4-FFF2-40B4-BE49-F238E27FC236}">
                <a16:creationId xmlns:a16="http://schemas.microsoft.com/office/drawing/2014/main" id="{FC96B6C7-EE06-408B-AE15-6F4C4D0FBBF3}"/>
              </a:ext>
            </a:extLst>
          </p:cNvPr>
          <p:cNvSpPr/>
          <p:nvPr/>
        </p:nvSpPr>
        <p:spPr>
          <a:xfrm rot="5400000">
            <a:off x="1422338" y="1836115"/>
            <a:ext cx="1229489" cy="1363879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10" name="Graphic 6" descr="DNA">
            <a:extLst>
              <a:ext uri="{FF2B5EF4-FFF2-40B4-BE49-F238E27FC236}">
                <a16:creationId xmlns:a16="http://schemas.microsoft.com/office/drawing/2014/main" id="{331CBAA7-656E-45AD-B5AA-CB3F946AE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1395" y="1881280"/>
            <a:ext cx="1272725" cy="1272725"/>
          </a:xfrm>
          <a:prstGeom prst="rect">
            <a:avLst/>
          </a:prstGeom>
        </p:spPr>
      </p:pic>
      <p:cxnSp>
        <p:nvCxnSpPr>
          <p:cNvPr id="20" name="Google Shape;1550;p55">
            <a:extLst>
              <a:ext uri="{FF2B5EF4-FFF2-40B4-BE49-F238E27FC236}">
                <a16:creationId xmlns:a16="http://schemas.microsoft.com/office/drawing/2014/main" id="{8E5E54F3-AED8-4899-B560-195DF305F167}"/>
              </a:ext>
            </a:extLst>
          </p:cNvPr>
          <p:cNvCxnSpPr>
            <a:cxnSpLocks/>
          </p:cNvCxnSpPr>
          <p:nvPr/>
        </p:nvCxnSpPr>
        <p:spPr>
          <a:xfrm>
            <a:off x="2025843" y="3142068"/>
            <a:ext cx="0" cy="967224"/>
          </a:xfrm>
          <a:prstGeom prst="straightConnector1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0139566F-4744-4500-98EB-10972E12EA3D}"/>
              </a:ext>
            </a:extLst>
          </p:cNvPr>
          <p:cNvSpPr txBox="1">
            <a:spLocks/>
          </p:cNvSpPr>
          <p:nvPr/>
        </p:nvSpPr>
        <p:spPr>
          <a:xfrm>
            <a:off x="646125" y="1017538"/>
            <a:ext cx="10364451" cy="15961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Naïve Algorithm of K-Mismatch</a:t>
            </a:r>
          </a:p>
        </p:txBody>
      </p:sp>
      <p:cxnSp>
        <p:nvCxnSpPr>
          <p:cNvPr id="26" name="Google Shape;1550;p55">
            <a:extLst>
              <a:ext uri="{FF2B5EF4-FFF2-40B4-BE49-F238E27FC236}">
                <a16:creationId xmlns:a16="http://schemas.microsoft.com/office/drawing/2014/main" id="{A8135EA8-66E3-48ED-86FA-D48A8D9C1244}"/>
              </a:ext>
            </a:extLst>
          </p:cNvPr>
          <p:cNvCxnSpPr>
            <a:cxnSpLocks/>
          </p:cNvCxnSpPr>
          <p:nvPr/>
        </p:nvCxnSpPr>
        <p:spPr>
          <a:xfrm>
            <a:off x="9493443" y="3096551"/>
            <a:ext cx="0" cy="967224"/>
          </a:xfrm>
          <a:prstGeom prst="straightConnector1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2666C38-8455-42B9-90AF-5D000065229C}"/>
              </a:ext>
            </a:extLst>
          </p:cNvPr>
          <p:cNvSpPr/>
          <p:nvPr/>
        </p:nvSpPr>
        <p:spPr>
          <a:xfrm>
            <a:off x="7928437" y="4771018"/>
            <a:ext cx="658666" cy="4572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9" name="Picture 28" descr="A picture containing text, holding, person&#10;&#10;Description automatically generated">
            <a:extLst>
              <a:ext uri="{FF2B5EF4-FFF2-40B4-BE49-F238E27FC236}">
                <a16:creationId xmlns:a16="http://schemas.microsoft.com/office/drawing/2014/main" id="{D806194E-BB8C-46E1-8CC0-F48AB2269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45" y="927408"/>
            <a:ext cx="1849449" cy="24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0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D6883E63-BB9E-4457-91CC-8C2644BB1EF8}"/>
              </a:ext>
            </a:extLst>
          </p:cNvPr>
          <p:cNvSpPr/>
          <p:nvPr/>
        </p:nvSpPr>
        <p:spPr>
          <a:xfrm>
            <a:off x="1785257" y="4105930"/>
            <a:ext cx="3510026" cy="6434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4A806-B693-47B7-8817-ACA1167104E3}"/>
              </a:ext>
            </a:extLst>
          </p:cNvPr>
          <p:cNvSpPr/>
          <p:nvPr/>
        </p:nvSpPr>
        <p:spPr>
          <a:xfrm>
            <a:off x="1051560" y="499024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Basic Algorithm of K-Mismatch</a:t>
            </a:r>
            <a:endParaRPr lang="en-IL" sz="36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9F8B46-C63D-4608-ADC6-1E60030AA513}"/>
              </a:ext>
            </a:extLst>
          </p:cNvPr>
          <p:cNvSpPr/>
          <p:nvPr/>
        </p:nvSpPr>
        <p:spPr>
          <a:xfrm>
            <a:off x="11782425" y="6330332"/>
            <a:ext cx="409575" cy="3943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BB7185CD-BF49-4AE3-A345-2B65CB37D956}"/>
              </a:ext>
            </a:extLst>
          </p:cNvPr>
          <p:cNvSpPr/>
          <p:nvPr/>
        </p:nvSpPr>
        <p:spPr>
          <a:xfrm>
            <a:off x="5295283" y="2830287"/>
            <a:ext cx="1659491" cy="3048000"/>
          </a:xfrm>
          <a:prstGeom prst="round1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the number of allowed mismatches and create all possible combinations</a:t>
            </a:r>
          </a:p>
          <a:p>
            <a:pPr algn="ctr"/>
            <a:endParaRPr lang="en-IL" sz="2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294B68-5ECC-4585-B7FF-DB08E283C733}"/>
              </a:ext>
            </a:extLst>
          </p:cNvPr>
          <p:cNvSpPr/>
          <p:nvPr/>
        </p:nvSpPr>
        <p:spPr>
          <a:xfrm>
            <a:off x="6954774" y="4105930"/>
            <a:ext cx="3589048" cy="6434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C0E08855-4624-4449-AC8D-F1BF522353F0}"/>
              </a:ext>
            </a:extLst>
          </p:cNvPr>
          <p:cNvSpPr/>
          <p:nvPr/>
        </p:nvSpPr>
        <p:spPr>
          <a:xfrm>
            <a:off x="10576101" y="2830287"/>
            <a:ext cx="1411111" cy="3048000"/>
          </a:xfrm>
          <a:prstGeom prst="round1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the set of created combinations , create a set of configuration where configuration size = word size.</a:t>
            </a:r>
          </a:p>
          <a:p>
            <a:pPr algn="ctr"/>
            <a:endParaRPr lang="en-IL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A1596DBE-FE2D-4D9F-8152-09C36A89E5C1}"/>
              </a:ext>
            </a:extLst>
          </p:cNvPr>
          <p:cNvSpPr/>
          <p:nvPr/>
        </p:nvSpPr>
        <p:spPr>
          <a:xfrm>
            <a:off x="125766" y="2830287"/>
            <a:ext cx="1659491" cy="3048000"/>
          </a:xfrm>
          <a:prstGeom prst="round1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Input :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-Text file</a:t>
            </a:r>
          </a:p>
          <a:p>
            <a:r>
              <a:rPr lang="en-US" sz="2000" dirty="0">
                <a:solidFill>
                  <a:schemeClr val="tx1"/>
                </a:solidFill>
              </a:rPr>
              <a:t>-Form size</a:t>
            </a:r>
          </a:p>
          <a:p>
            <a:r>
              <a:rPr lang="en-US" sz="2000" dirty="0">
                <a:solidFill>
                  <a:schemeClr val="tx1"/>
                </a:solidFill>
              </a:rPr>
              <a:t>-Word size</a:t>
            </a:r>
          </a:p>
          <a:p>
            <a:r>
              <a:rPr lang="en-US" sz="2000" dirty="0">
                <a:solidFill>
                  <a:schemeClr val="tx1"/>
                </a:solidFill>
              </a:rPr>
              <a:t>-Amount of required Matches</a:t>
            </a:r>
          </a:p>
          <a:p>
            <a:pPr algn="ctr"/>
            <a:endParaRPr lang="en-IL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54291-4687-4CB5-904D-399E8915F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0" y="1730825"/>
            <a:ext cx="1021101" cy="1021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D9FE9-344F-46E4-AC7C-9DF14DD55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25" y="1903281"/>
            <a:ext cx="927006" cy="927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448D8F-0852-4C17-8E69-A9249697D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419" y="1772208"/>
            <a:ext cx="927006" cy="9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2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15AAE2-9199-4D91-A116-5A04CEA74B1A}"/>
              </a:ext>
            </a:extLst>
          </p:cNvPr>
          <p:cNvSpPr/>
          <p:nvPr/>
        </p:nvSpPr>
        <p:spPr>
          <a:xfrm>
            <a:off x="1264920" y="979713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Algorithm of K-Mismatch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694A85-D9DC-49E6-A7A5-852AB8ECC394}"/>
              </a:ext>
            </a:extLst>
          </p:cNvPr>
          <p:cNvSpPr/>
          <p:nvPr/>
        </p:nvSpPr>
        <p:spPr>
          <a:xfrm>
            <a:off x="3397541" y="394283"/>
            <a:ext cx="5746459" cy="964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Building the “ MCS “ </a:t>
            </a:r>
            <a:endParaRPr lang="en-IL" sz="32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8E34E-79FB-4E4C-B871-851441CD77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" r="763" b="51943"/>
          <a:stretch/>
        </p:blipFill>
        <p:spPr bwMode="auto">
          <a:xfrm>
            <a:off x="3032759" y="2066924"/>
            <a:ext cx="6553200" cy="4581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8F7DA15-9A0F-4CBD-92B4-6BAE8D994AF8}"/>
              </a:ext>
            </a:extLst>
          </p:cNvPr>
          <p:cNvSpPr/>
          <p:nvPr/>
        </p:nvSpPr>
        <p:spPr>
          <a:xfrm>
            <a:off x="11782425" y="6376885"/>
            <a:ext cx="409575" cy="3943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962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917E86-6C1C-4F73-81E1-9D9EB595E88E}"/>
              </a:ext>
            </a:extLst>
          </p:cNvPr>
          <p:cNvSpPr/>
          <p:nvPr/>
        </p:nvSpPr>
        <p:spPr>
          <a:xfrm>
            <a:off x="1264920" y="979713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Algorithm of K-Mismatch</a:t>
            </a:r>
            <a:endParaRPr lang="en-IL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201468-5D2D-4297-A387-77826E574115}"/>
              </a:ext>
            </a:extLst>
          </p:cNvPr>
          <p:cNvSpPr/>
          <p:nvPr/>
        </p:nvSpPr>
        <p:spPr>
          <a:xfrm>
            <a:off x="1377043" y="2111827"/>
            <a:ext cx="9467849" cy="380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086F9C-42E7-40FD-A62C-681922918E69}"/>
              </a:ext>
            </a:extLst>
          </p:cNvPr>
          <p:cNvSpPr/>
          <p:nvPr/>
        </p:nvSpPr>
        <p:spPr>
          <a:xfrm>
            <a:off x="584110" y="2155953"/>
            <a:ext cx="6226124" cy="380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After building the MCS , we take each configuration and map all the words in the text using it , so each configuration will have a map , and each map will contain all of the text words and each map is the size of the text.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091B9-B875-48C6-9226-E761058B4DD2}"/>
              </a:ext>
            </a:extLst>
          </p:cNvPr>
          <p:cNvSpPr/>
          <p:nvPr/>
        </p:nvSpPr>
        <p:spPr>
          <a:xfrm>
            <a:off x="3397541" y="394283"/>
            <a:ext cx="5746459" cy="964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Mapping the text</a:t>
            </a:r>
            <a:endParaRPr lang="en-IL" sz="3200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1B8372-209C-4FE7-A4FC-14E8FFD8F5CC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9D211-9C5A-4B17-834C-9E7FF0BBF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4941" y="2067701"/>
            <a:ext cx="5498117" cy="384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ECA4DB-CD15-47D6-A5DB-BBD866B54624}"/>
              </a:ext>
            </a:extLst>
          </p:cNvPr>
          <p:cNvSpPr/>
          <p:nvPr/>
        </p:nvSpPr>
        <p:spPr>
          <a:xfrm>
            <a:off x="1051559" y="577041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 of the algorithm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AAA2B-DB1F-4F9F-B8CC-C5799B490B05}"/>
              </a:ext>
            </a:extLst>
          </p:cNvPr>
          <p:cNvSpPr/>
          <p:nvPr/>
        </p:nvSpPr>
        <p:spPr>
          <a:xfrm>
            <a:off x="433429" y="1626488"/>
            <a:ext cx="11325137" cy="380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There are two main parameters of the MCS quality: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1-required RAM for mapping.</a:t>
            </a:r>
          </a:p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2- search speed.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3DD834-3DF4-4359-AE0C-58750E0B9A5B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FA83D-F6C7-428D-80F7-F231F2D9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943" y="2109995"/>
            <a:ext cx="2848096" cy="4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4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D07B09-27FB-4AC3-9190-98C917446B09}"/>
              </a:ext>
            </a:extLst>
          </p:cNvPr>
          <p:cNvSpPr/>
          <p:nvPr/>
        </p:nvSpPr>
        <p:spPr>
          <a:xfrm>
            <a:off x="1051559" y="577041"/>
            <a:ext cx="10088879" cy="140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Areas of improvement</a:t>
            </a:r>
            <a:endParaRPr lang="en-IL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2B38C-58DA-4F77-A43B-B07D8EAC1718}"/>
              </a:ext>
            </a:extLst>
          </p:cNvPr>
          <p:cNvSpPr/>
          <p:nvPr/>
        </p:nvSpPr>
        <p:spPr>
          <a:xfrm>
            <a:off x="433432" y="2172398"/>
            <a:ext cx="8485282" cy="4108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creating a MCS with significantly big configurations compared to a relatively small.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- optimizing the algorithm and exclude unnecessary comparisons to improve the search speed .</a:t>
            </a: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1DB379-43AB-46F8-BEE3-174F6CF37E24}"/>
              </a:ext>
            </a:extLst>
          </p:cNvPr>
          <p:cNvSpPr/>
          <p:nvPr/>
        </p:nvSpPr>
        <p:spPr>
          <a:xfrm>
            <a:off x="11668125" y="6172200"/>
            <a:ext cx="647700" cy="55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en-IL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0C8D2-85E3-4656-974D-FF24BFF0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68" y="1762823"/>
            <a:ext cx="7191554" cy="4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7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563</TotalTime>
  <Words>909</Words>
  <Application>Microsoft Office PowerPoint</Application>
  <PresentationFormat>Widescreen</PresentationFormat>
  <Paragraphs>188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Agency FB</vt:lpstr>
      <vt:lpstr>Arial</vt:lpstr>
      <vt:lpstr>Calibri</vt:lpstr>
      <vt:lpstr>Squada One</vt:lpstr>
      <vt:lpstr>Times New Roman</vt:lpstr>
      <vt:lpstr>Tw Cen MT</vt:lpstr>
      <vt:lpstr>Tw Cen MT (Body)</vt:lpstr>
      <vt:lpstr>Tw Cen MT (Headings)</vt:lpstr>
      <vt:lpstr>Droplet</vt:lpstr>
      <vt:lpstr>PowerPoint Presentation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Arkan Mohamad; Sameer Kandeel</dc:creator>
  <cp:lastModifiedBy>ארכאן מוחמד</cp:lastModifiedBy>
  <cp:revision>53</cp:revision>
  <dcterms:created xsi:type="dcterms:W3CDTF">2022-01-06T19:28:54Z</dcterms:created>
  <dcterms:modified xsi:type="dcterms:W3CDTF">2022-03-15T20:33:51Z</dcterms:modified>
</cp:coreProperties>
</file>